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theme/theme8.xml" ContentType="application/vnd.openxmlformats-officedocument.theme+xml"/>
  <Override PartName="/ppt/slideLayouts/slideLayout14.xml" ContentType="application/vnd.openxmlformats-officedocument.presentationml.slideLayout+xml"/>
  <Override PartName="/ppt/theme/theme9.xml" ContentType="application/vnd.openxmlformats-officedocument.theme+xml"/>
  <Override PartName="/ppt/slideLayouts/slideLayout15.xml" ContentType="application/vnd.openxmlformats-officedocument.presentationml.slideLayout+xml"/>
  <Override PartName="/ppt/theme/theme10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1.xml" ContentType="application/vnd.openxmlformats-officedocument.theme+xml"/>
  <Override PartName="/ppt/slideLayouts/slideLayout1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80" r:id="rId5"/>
    <p:sldMasterId id="2147483682" r:id="rId6"/>
    <p:sldMasterId id="2147483677" r:id="rId7"/>
    <p:sldMasterId id="2147483671" r:id="rId8"/>
    <p:sldMasterId id="2147483685" r:id="rId9"/>
    <p:sldMasterId id="2147483656" r:id="rId10"/>
    <p:sldMasterId id="2147483688" r:id="rId11"/>
    <p:sldMasterId id="2147483690" r:id="rId12"/>
    <p:sldMasterId id="2147483673" r:id="rId13"/>
    <p:sldMasterId id="2147483707" r:id="rId14"/>
    <p:sldMasterId id="2147484505" r:id="rId15"/>
  </p:sldMasterIdLst>
  <p:notesMasterIdLst>
    <p:notesMasterId r:id="rId27"/>
  </p:notesMasterIdLst>
  <p:sldIdLst>
    <p:sldId id="399" r:id="rId16"/>
    <p:sldId id="426" r:id="rId17"/>
    <p:sldId id="429" r:id="rId18"/>
    <p:sldId id="430" r:id="rId19"/>
    <p:sldId id="436" r:id="rId20"/>
    <p:sldId id="437" r:id="rId21"/>
    <p:sldId id="433" r:id="rId22"/>
    <p:sldId id="427" r:id="rId23"/>
    <p:sldId id="439" r:id="rId24"/>
    <p:sldId id="440" r:id="rId25"/>
    <p:sldId id="438" r:id="rId2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B2B2B"/>
    <a:srgbClr val="0F5EFE"/>
    <a:srgbClr val="8C1FFF"/>
    <a:srgbClr val="12C0EC"/>
    <a:srgbClr val="404040"/>
    <a:srgbClr val="6C519E"/>
    <a:srgbClr val="00FB07"/>
    <a:srgbClr val="FF206E"/>
    <a:srgbClr val="F6C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9672B-7B7F-402F-ACDF-6B0B99B5EE4C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D5346-09D4-4465-92B4-3C753F85D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4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D5346-09D4-4465-92B4-3C753F85D8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868C7BF2-4077-4243-A559-E67F58F0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2210" y="2352954"/>
            <a:ext cx="8267579" cy="1252684"/>
          </a:xfrm>
          <a:prstGeom prst="rect">
            <a:avLst/>
          </a:prstGeom>
        </p:spPr>
        <p:txBody>
          <a:bodyPr anchor="ctr"/>
          <a:lstStyle>
            <a:lvl1pPr algn="ctr">
              <a:defRPr sz="50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Front Cover</a:t>
            </a:r>
          </a:p>
        </p:txBody>
      </p:sp>
    </p:spTree>
    <p:extLst>
      <p:ext uri="{BB962C8B-B14F-4D97-AF65-F5344CB8AC3E}">
        <p14:creationId xmlns:p14="http://schemas.microsoft.com/office/powerpoint/2010/main" val="147264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E4E282E3-00B2-6742-BB3A-F78AFE6C0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3548" y="1858818"/>
            <a:ext cx="5487552" cy="31403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This is the body text.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is our corporate branded template. A selection of </a:t>
            </a:r>
            <a:r>
              <a:rPr lang="en-US" err="1"/>
              <a:t>colourful</a:t>
            </a:r>
            <a:r>
              <a:rPr lang="en-US"/>
              <a:t> templates can be chosen from in the New Slide tab.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Arial and Century Gothic is used because it is common across all computers and is a clear, legible sans serif, similar to our corporate font, Gilroy.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FDC26DCF-EE2C-4346-AD65-168970ABD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62746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368917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EF65E9E7-F364-0B49-967C-B98EA9EBE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22405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8953D9A-E2BE-5D4F-9ADC-8C823506C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0535" y="2124075"/>
            <a:ext cx="5230813" cy="3416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16AD41AF-2D34-C048-B05C-4070D8BE2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60948" y="2556703"/>
            <a:ext cx="3607952" cy="2104197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178052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16AD41AF-2D34-C048-B05C-4070D8BE2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51000" y="2624206"/>
            <a:ext cx="3860800" cy="2201793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336371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16AD41AF-2D34-C048-B05C-4070D8BE2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4748" y="2588453"/>
            <a:ext cx="3379352" cy="1681093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119671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D5F5143-02A5-0345-A0A2-1CEB0E817F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3548" y="1858818"/>
            <a:ext cx="5551052" cy="31403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 b="0" i="0" u="none" baseline="0">
                <a:solidFill>
                  <a:schemeClr val="bg2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This is the body text.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is our corporate branded template. A selection of </a:t>
            </a:r>
            <a:r>
              <a:rPr lang="en-US" err="1"/>
              <a:t>colourful</a:t>
            </a:r>
            <a:r>
              <a:rPr lang="en-US"/>
              <a:t> templates can be chosen from in the New Slide tab.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Arial and Century Gothic is used because it is common across all computers and is a clear, legible sans serif, similar to our corporate font, Gilroy.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16AD41AF-2D34-C048-B05C-4070D8BE2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62746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306148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868C7BF2-4077-4243-A559-E67F58F0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2210" y="2352954"/>
            <a:ext cx="8267579" cy="1252684"/>
          </a:xfrm>
          <a:prstGeom prst="rect">
            <a:avLst/>
          </a:prstGeom>
        </p:spPr>
        <p:txBody>
          <a:bodyPr anchor="ctr"/>
          <a:lstStyle>
            <a:lvl1pPr algn="ctr">
              <a:defRPr sz="50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Front Cover</a:t>
            </a:r>
          </a:p>
        </p:txBody>
      </p:sp>
    </p:spTree>
    <p:extLst>
      <p:ext uri="{BB962C8B-B14F-4D97-AF65-F5344CB8AC3E}">
        <p14:creationId xmlns:p14="http://schemas.microsoft.com/office/powerpoint/2010/main" val="147264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2F5F-0549-DC48-8E93-AF1AA2BE4A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0C907-A82E-224C-AC23-3848872214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8312" y="2076150"/>
            <a:ext cx="8509515" cy="321254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800089" indent="-3429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257277" indent="-3429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57316" indent="-28575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114505" indent="-28575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868C7BF2-4077-4243-A559-E67F58F0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9228" y="3146929"/>
            <a:ext cx="3753544" cy="564142"/>
          </a:xfrm>
          <a:prstGeom prst="rect">
            <a:avLst/>
          </a:prstGeom>
        </p:spPr>
        <p:txBody>
          <a:bodyPr/>
          <a:lstStyle>
            <a:lvl1pPr algn="ctr">
              <a:defRPr sz="50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Front Cover</a:t>
            </a:r>
          </a:p>
        </p:txBody>
      </p:sp>
    </p:spTree>
    <p:extLst>
      <p:ext uri="{BB962C8B-B14F-4D97-AF65-F5344CB8AC3E}">
        <p14:creationId xmlns:p14="http://schemas.microsoft.com/office/powerpoint/2010/main" val="29899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2F5F-0549-DC48-8E93-AF1AA2BE4A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0C907-A82E-224C-AC23-3848872214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8312" y="2076150"/>
            <a:ext cx="8509515" cy="321254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800089" indent="-3429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257277" indent="-34290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57316" indent="-28575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114505" indent="-285750">
              <a:buClr>
                <a:srgbClr val="12C0EC"/>
              </a:buClr>
              <a:buFont typeface="System Font Regular"/>
              <a:buChar char="▸"/>
              <a:defRPr b="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868C7BF2-4077-4243-A559-E67F58F0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9228" y="3146929"/>
            <a:ext cx="3753544" cy="564142"/>
          </a:xfrm>
          <a:prstGeom prst="rect">
            <a:avLst/>
          </a:prstGeom>
        </p:spPr>
        <p:txBody>
          <a:bodyPr/>
          <a:lstStyle>
            <a:lvl1pPr algn="ctr">
              <a:defRPr sz="50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Front Cover</a:t>
            </a:r>
          </a:p>
        </p:txBody>
      </p:sp>
    </p:spTree>
    <p:extLst>
      <p:ext uri="{BB962C8B-B14F-4D97-AF65-F5344CB8AC3E}">
        <p14:creationId xmlns:p14="http://schemas.microsoft.com/office/powerpoint/2010/main" val="378425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868C7BF2-4077-4243-A559-E67F58F0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9228" y="3146929"/>
            <a:ext cx="3753544" cy="564142"/>
          </a:xfrm>
          <a:prstGeom prst="rect">
            <a:avLst/>
          </a:prstGeom>
        </p:spPr>
        <p:txBody>
          <a:bodyPr/>
          <a:lstStyle>
            <a:lvl1pPr algn="ctr">
              <a:defRPr sz="50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Front Cover</a:t>
            </a:r>
          </a:p>
        </p:txBody>
      </p:sp>
    </p:spTree>
    <p:extLst>
      <p:ext uri="{BB962C8B-B14F-4D97-AF65-F5344CB8AC3E}">
        <p14:creationId xmlns:p14="http://schemas.microsoft.com/office/powerpoint/2010/main" val="208077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E4E282E3-00B2-6742-BB3A-F78AFE6C0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3548" y="1858818"/>
            <a:ext cx="6262252" cy="31403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This is the body text.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is our corporate branded template. A selection of </a:t>
            </a:r>
            <a:r>
              <a:rPr lang="en-US" err="1"/>
              <a:t>colourful</a:t>
            </a:r>
            <a:r>
              <a:rPr lang="en-US"/>
              <a:t> templates can be chosen from in the New Slide tab.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Arial and Century Gothic is used because it is common across all computers and is a clear, legible sans serif, similar to our corporate font, Gilroy.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FDC26DCF-EE2C-4346-AD65-168970ABD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62746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19714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EF65E9E7-F364-0B49-967C-B98EA9EBE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22405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8953D9A-E2BE-5D4F-9ADC-8C823506C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0535" y="2124075"/>
            <a:ext cx="5230813" cy="3416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4BA81-F1FF-4149-88FB-ED5D5D9D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F1ED-3D0E-47A5-B57C-C1E35D0AC8CA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D9F55-3EF9-4839-8708-00B0F251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DBBF1-7676-4257-859B-F2E4520A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CA5B-0BF0-4FC9-A900-7FD64629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E4E282E3-00B2-6742-BB3A-F78AFE6C0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3548" y="1858818"/>
            <a:ext cx="5322452" cy="31403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This is the body text.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is our corporate branded template. A selection of </a:t>
            </a:r>
            <a:r>
              <a:rPr lang="en-US" err="1"/>
              <a:t>colourful</a:t>
            </a:r>
            <a:r>
              <a:rPr lang="en-US"/>
              <a:t> templates can be chosen from in the New Slide tab.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Arial and Century Gothic is used because it is common across all computers and is a clear, legible sans serif, similar to our corporate font, Gilroy.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FDC26DCF-EE2C-4346-AD65-168970ABD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62746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7165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EF65E9E7-F364-0B49-967C-B98EA9EBE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548" y="795407"/>
            <a:ext cx="10515600" cy="522405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This is the headline in Century Gothic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8953D9A-E2BE-5D4F-9ADC-8C823506C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0535" y="2124075"/>
            <a:ext cx="5230813" cy="3416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F380A7-047B-DF40-AF3A-A413F83DBA2A}"/>
              </a:ext>
            </a:extLst>
          </p:cNvPr>
          <p:cNvSpPr/>
          <p:nvPr userDrawn="1"/>
        </p:nvSpPr>
        <p:spPr>
          <a:xfrm>
            <a:off x="1" y="-114301"/>
            <a:ext cx="12192000" cy="6743701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3ABCCB-0DC3-3A42-808B-EF15A8CACA69}"/>
              </a:ext>
            </a:extLst>
          </p:cNvPr>
          <p:cNvSpPr/>
          <p:nvPr userDrawn="1"/>
        </p:nvSpPr>
        <p:spPr>
          <a:xfrm rot="10800000">
            <a:off x="4328641" y="-78163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426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977D8D-A1D6-5545-A78D-16EC1135CD48}"/>
              </a:ext>
            </a:extLst>
          </p:cNvPr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12C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631627C-E79A-344A-8EBC-E69E90AFB6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238" y="5504572"/>
            <a:ext cx="1759994" cy="57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92" r:id="rId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B9D23A-5230-BB44-AD9F-A567CEA1516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52A209E5-EAB8-8B45-A981-C320CF6602E9}"/>
              </a:ext>
            </a:extLst>
          </p:cNvPr>
          <p:cNvSpPr/>
          <p:nvPr userDrawn="1"/>
        </p:nvSpPr>
        <p:spPr>
          <a:xfrm rot="10800000">
            <a:off x="4328640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5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F380A7-047B-DF40-AF3A-A413F83DBA2A}"/>
              </a:ext>
            </a:extLst>
          </p:cNvPr>
          <p:cNvSpPr/>
          <p:nvPr userDrawn="1"/>
        </p:nvSpPr>
        <p:spPr>
          <a:xfrm>
            <a:off x="1" y="-114301"/>
            <a:ext cx="12192000" cy="6743701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3ABCCB-0DC3-3A42-808B-EF15A8CACA69}"/>
              </a:ext>
            </a:extLst>
          </p:cNvPr>
          <p:cNvSpPr/>
          <p:nvPr userDrawn="1"/>
        </p:nvSpPr>
        <p:spPr>
          <a:xfrm rot="10800000">
            <a:off x="4328641" y="-78163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426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977D8D-A1D6-5545-A78D-16EC1135CD48}"/>
              </a:ext>
            </a:extLst>
          </p:cNvPr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12C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631627C-E79A-344A-8EBC-E69E90AFB6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238" y="5504572"/>
            <a:ext cx="1759994" cy="57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F380A7-047B-DF40-AF3A-A413F83DBA2A}"/>
              </a:ext>
            </a:extLst>
          </p:cNvPr>
          <p:cNvSpPr/>
          <p:nvPr userDrawn="1"/>
        </p:nvSpPr>
        <p:spPr>
          <a:xfrm>
            <a:off x="1" y="-114301"/>
            <a:ext cx="12192000" cy="6743701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3ABCCB-0DC3-3A42-808B-EF15A8CACA69}"/>
              </a:ext>
            </a:extLst>
          </p:cNvPr>
          <p:cNvSpPr/>
          <p:nvPr userDrawn="1"/>
        </p:nvSpPr>
        <p:spPr>
          <a:xfrm rot="10800000">
            <a:off x="4328641" y="-78163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426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977D8D-A1D6-5545-A78D-16EC1135CD48}"/>
              </a:ext>
            </a:extLst>
          </p:cNvPr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8C1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F683FE9-C34F-4A46-847C-D2BEF71B45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" y="5486160"/>
            <a:ext cx="1919715" cy="66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8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6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F380A7-047B-DF40-AF3A-A413F83DBA2A}"/>
              </a:ext>
            </a:extLst>
          </p:cNvPr>
          <p:cNvSpPr/>
          <p:nvPr userDrawn="1"/>
        </p:nvSpPr>
        <p:spPr>
          <a:xfrm>
            <a:off x="1" y="-114301"/>
            <a:ext cx="12192000" cy="6743701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3ABCCB-0DC3-3A42-808B-EF15A8CACA69}"/>
              </a:ext>
            </a:extLst>
          </p:cNvPr>
          <p:cNvSpPr/>
          <p:nvPr userDrawn="1"/>
        </p:nvSpPr>
        <p:spPr>
          <a:xfrm rot="10800000">
            <a:off x="4328641" y="-78163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426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977D8D-A1D6-5545-A78D-16EC1135CD48}"/>
              </a:ext>
            </a:extLst>
          </p:cNvPr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FB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1763BFE-8F14-F241-8B11-5C69A7598C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59" y="5754030"/>
            <a:ext cx="2249085" cy="49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F380A7-047B-DF40-AF3A-A413F83DBA2A}"/>
              </a:ext>
            </a:extLst>
          </p:cNvPr>
          <p:cNvSpPr/>
          <p:nvPr userDrawn="1"/>
        </p:nvSpPr>
        <p:spPr>
          <a:xfrm>
            <a:off x="1" y="-114301"/>
            <a:ext cx="12192000" cy="6743701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3ABCCB-0DC3-3A42-808B-EF15A8CACA69}"/>
              </a:ext>
            </a:extLst>
          </p:cNvPr>
          <p:cNvSpPr/>
          <p:nvPr userDrawn="1"/>
        </p:nvSpPr>
        <p:spPr>
          <a:xfrm rot="10800000">
            <a:off x="4328641" y="-78163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426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977D8D-A1D6-5545-A78D-16EC1135CD48}"/>
              </a:ext>
            </a:extLst>
          </p:cNvPr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8C1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F683FE9-C34F-4A46-847C-D2BEF71B45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" y="5486160"/>
            <a:ext cx="1919715" cy="66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FDAFF3-DCC9-0445-A292-FFD6A68FB160}"/>
              </a:ext>
            </a:extLst>
          </p:cNvPr>
          <p:cNvSpPr/>
          <p:nvPr userDrawn="1"/>
        </p:nvSpPr>
        <p:spPr>
          <a:xfrm>
            <a:off x="1" y="0"/>
            <a:ext cx="9715499" cy="68580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45D8512-332A-FD4A-98AF-309EF1D32E67}"/>
              </a:ext>
            </a:extLst>
          </p:cNvPr>
          <p:cNvSpPr/>
          <p:nvPr userDrawn="1"/>
        </p:nvSpPr>
        <p:spPr>
          <a:xfrm rot="10800000">
            <a:off x="4328640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rgbClr val="12C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9BC80A-E7B9-FA49-8581-0EC913C7AF00}"/>
              </a:ext>
            </a:extLst>
          </p:cNvPr>
          <p:cNvSpPr/>
          <p:nvPr userDrawn="1"/>
        </p:nvSpPr>
        <p:spPr>
          <a:xfrm>
            <a:off x="1" y="128587"/>
            <a:ext cx="12191998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B0203A-34F5-0549-93F3-33B1F91D56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027" y="5856714"/>
            <a:ext cx="1585797" cy="51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6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94" r:id="rId3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FDAFF3-DCC9-0445-A292-FFD6A68FB160}"/>
              </a:ext>
            </a:extLst>
          </p:cNvPr>
          <p:cNvSpPr/>
          <p:nvPr userDrawn="1"/>
        </p:nvSpPr>
        <p:spPr>
          <a:xfrm>
            <a:off x="1" y="0"/>
            <a:ext cx="9715499" cy="68580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45D8512-332A-FD4A-98AF-309EF1D32E67}"/>
              </a:ext>
            </a:extLst>
          </p:cNvPr>
          <p:cNvSpPr/>
          <p:nvPr userDrawn="1"/>
        </p:nvSpPr>
        <p:spPr>
          <a:xfrm rot="10800000">
            <a:off x="4328640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rgbClr val="00FB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9BC80A-E7B9-FA49-8581-0EC913C7AF00}"/>
              </a:ext>
            </a:extLst>
          </p:cNvPr>
          <p:cNvSpPr/>
          <p:nvPr userDrawn="1"/>
        </p:nvSpPr>
        <p:spPr>
          <a:xfrm>
            <a:off x="1" y="128587"/>
            <a:ext cx="12191998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831B7F79-4755-424C-9FA4-FB02651789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082" y="5911097"/>
            <a:ext cx="2471409" cy="5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0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FDAFF3-DCC9-0445-A292-FFD6A68FB160}"/>
              </a:ext>
            </a:extLst>
          </p:cNvPr>
          <p:cNvSpPr/>
          <p:nvPr userDrawn="1"/>
        </p:nvSpPr>
        <p:spPr>
          <a:xfrm>
            <a:off x="1" y="0"/>
            <a:ext cx="9715499" cy="68580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45D8512-332A-FD4A-98AF-309EF1D32E67}"/>
              </a:ext>
            </a:extLst>
          </p:cNvPr>
          <p:cNvSpPr/>
          <p:nvPr userDrawn="1"/>
        </p:nvSpPr>
        <p:spPr>
          <a:xfrm rot="10800000">
            <a:off x="4328640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rgbClr val="8C1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9BC80A-E7B9-FA49-8581-0EC913C7AF00}"/>
              </a:ext>
            </a:extLst>
          </p:cNvPr>
          <p:cNvSpPr/>
          <p:nvPr userDrawn="1"/>
        </p:nvSpPr>
        <p:spPr>
          <a:xfrm>
            <a:off x="1" y="128587"/>
            <a:ext cx="12191998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34110AC-C6CC-E846-A50D-A319AC07158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515" y="5776331"/>
            <a:ext cx="1753274" cy="60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B9D23A-5230-BB44-AD9F-A567CEA1516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rgbClr val="12C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50C0293-27B7-E14D-8931-138215A9A1C1}"/>
              </a:ext>
            </a:extLst>
          </p:cNvPr>
          <p:cNvSpPr/>
          <p:nvPr userDrawn="1"/>
        </p:nvSpPr>
        <p:spPr>
          <a:xfrm rot="10800000">
            <a:off x="4328639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17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38B02A5-5B89-2F4E-8060-04EDEFF1E8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238" y="5504572"/>
            <a:ext cx="1759994" cy="574288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5E815281-87DB-A941-BFCA-675EB6FCC87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971" y="2670226"/>
            <a:ext cx="526754" cy="10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0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B9D23A-5230-BB44-AD9F-A567CEA1516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rgbClr val="00FB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50C0293-27B7-E14D-8931-138215A9A1C1}"/>
              </a:ext>
            </a:extLst>
          </p:cNvPr>
          <p:cNvSpPr/>
          <p:nvPr userDrawn="1"/>
        </p:nvSpPr>
        <p:spPr>
          <a:xfrm rot="10800000">
            <a:off x="4328639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17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DFBFE-CC47-204A-B4FD-F664733F11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77759" y="5754030"/>
            <a:ext cx="2249085" cy="496467"/>
          </a:xfrm>
          <a:prstGeom prst="rect">
            <a:avLst/>
          </a:prstGeom>
        </p:spPr>
      </p:pic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2FF255C0-5804-D045-8CB5-C7C1764AF6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971" y="2670226"/>
            <a:ext cx="526754" cy="10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1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B9D23A-5230-BB44-AD9F-A567CEA1516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rgbClr val="8C1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50C0293-27B7-E14D-8931-138215A9A1C1}"/>
              </a:ext>
            </a:extLst>
          </p:cNvPr>
          <p:cNvSpPr/>
          <p:nvPr userDrawn="1"/>
        </p:nvSpPr>
        <p:spPr>
          <a:xfrm rot="10800000">
            <a:off x="4328639" y="0"/>
            <a:ext cx="7863360" cy="6858000"/>
          </a:xfrm>
          <a:custGeom>
            <a:avLst/>
            <a:gdLst>
              <a:gd name="connsiteX0" fmla="*/ 8789934 w 8789934"/>
              <a:gd name="connsiteY0" fmla="*/ 6858000 h 6858000"/>
              <a:gd name="connsiteX1" fmla="*/ 5398007 w 8789934"/>
              <a:gd name="connsiteY1" fmla="*/ 6858000 h 6858000"/>
              <a:gd name="connsiteX2" fmla="*/ 0 w 8789934"/>
              <a:gd name="connsiteY2" fmla="*/ 6858000 h 6858000"/>
              <a:gd name="connsiteX3" fmla="*/ 0 w 8789934"/>
              <a:gd name="connsiteY3" fmla="*/ 1 h 6858000"/>
              <a:gd name="connsiteX4" fmla="*/ 5398007 w 8789934"/>
              <a:gd name="connsiteY4" fmla="*/ 1 h 6858000"/>
              <a:gd name="connsiteX5" fmla="*/ 5398007 w 878993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9934" h="6858000">
                <a:moveTo>
                  <a:pt x="8789934" y="6858000"/>
                </a:moveTo>
                <a:lnTo>
                  <a:pt x="5398007" y="6858000"/>
                </a:lnTo>
                <a:lnTo>
                  <a:pt x="0" y="6858000"/>
                </a:lnTo>
                <a:lnTo>
                  <a:pt x="0" y="1"/>
                </a:lnTo>
                <a:lnTo>
                  <a:pt x="5398007" y="1"/>
                </a:lnTo>
                <a:lnTo>
                  <a:pt x="5398007" y="0"/>
                </a:lnTo>
                <a:close/>
              </a:path>
            </a:pathLst>
          </a:custGeom>
          <a:solidFill>
            <a:schemeClr val="tx1">
              <a:alpha val="17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6349E57-BECD-E541-97D6-E8FE18C96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" y="5486160"/>
            <a:ext cx="1919715" cy="664737"/>
          </a:xfrm>
          <a:prstGeom prst="rect">
            <a:avLst/>
          </a:prstGeom>
        </p:spPr>
      </p:pic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B8056F56-0A46-5546-A4E8-5545BA660B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971" y="2670226"/>
            <a:ext cx="526754" cy="10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daylio.webflow.io" TargetMode="External"/><Relationship Id="rId7" Type="http://schemas.openxmlformats.org/officeDocument/2006/relationships/hyperlink" Target="http://www.verywellmind.com/" TargetMode="External"/><Relationship Id="rId2" Type="http://schemas.openxmlformats.org/officeDocument/2006/relationships/hyperlink" Target="http://www.headsp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d.org.uk/" TargetMode="External"/><Relationship Id="rId5" Type="http://schemas.openxmlformats.org/officeDocument/2006/relationships/hyperlink" Target="http://www.kooth.com/" TargetMode="External"/><Relationship Id="rId4" Type="http://schemas.openxmlformats.org/officeDocument/2006/relationships/hyperlink" Target="https://calmharm.co.uk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-cool.co.uk/" TargetMode="External"/><Relationship Id="rId13" Type="http://schemas.openxmlformats.org/officeDocument/2006/relationships/image" Target="../media/image11.png"/><Relationship Id="rId3" Type="http://schemas.openxmlformats.org/officeDocument/2006/relationships/hyperlink" Target="https://senecalearning.com/en-GB/" TargetMode="External"/><Relationship Id="rId7" Type="http://schemas.openxmlformats.org/officeDocument/2006/relationships/hyperlink" Target="http://getrevising.co.uk/" TargetMode="External"/><Relationship Id="rId12" Type="http://schemas.openxmlformats.org/officeDocument/2006/relationships/hyperlink" Target="https://corbettmaths.com/" TargetMode="External"/><Relationship Id="rId2" Type="http://schemas.openxmlformats.org/officeDocument/2006/relationships/hyperlink" Target="https://www.gcsepo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bc.co.uk/bitesize" TargetMode="External"/><Relationship Id="rId11" Type="http://schemas.openxmlformats.org/officeDocument/2006/relationships/hyperlink" Target="https://www.mathsgenie.co.uk/gcse.html" TargetMode="External"/><Relationship Id="rId5" Type="http://schemas.openxmlformats.org/officeDocument/2006/relationships/hyperlink" Target="https://www.youtube.com/@MrEverythingEnglish" TargetMode="External"/><Relationship Id="rId10" Type="http://schemas.openxmlformats.org/officeDocument/2006/relationships/hyperlink" Target="http://studymaths.co.uk/" TargetMode="External"/><Relationship Id="rId4" Type="http://schemas.openxmlformats.org/officeDocument/2006/relationships/hyperlink" Target="https://www.youtube.com/@mrbruff" TargetMode="External"/><Relationship Id="rId9" Type="http://schemas.openxmlformats.org/officeDocument/2006/relationships/hyperlink" Target="http://revisionworld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8767E7-8C22-8BDB-A623-A39D44E44623}"/>
              </a:ext>
            </a:extLst>
          </p:cNvPr>
          <p:cNvSpPr txBox="1"/>
          <p:nvPr/>
        </p:nvSpPr>
        <p:spPr>
          <a:xfrm>
            <a:off x="0" y="325369"/>
            <a:ext cx="7772400" cy="19568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latin typeface="+mj-lt"/>
                <a:ea typeface="+mj-ea"/>
                <a:cs typeface="+mj-cs"/>
              </a:rPr>
              <a:t>GCSE English and </a:t>
            </a:r>
            <a:r>
              <a:rPr lang="en-US" sz="3800" b="1" dirty="0" err="1">
                <a:latin typeface="+mj-lt"/>
                <a:ea typeface="+mj-ea"/>
                <a:cs typeface="+mj-cs"/>
              </a:rPr>
              <a:t>maths</a:t>
            </a:r>
            <a:r>
              <a:rPr lang="en-US" sz="3800" b="1" dirty="0">
                <a:latin typeface="+mj-lt"/>
                <a:ea typeface="+mj-ea"/>
                <a:cs typeface="+mj-cs"/>
              </a:rPr>
              <a:t> exams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latin typeface="+mj-lt"/>
                <a:ea typeface="+mj-ea"/>
                <a:cs typeface="+mj-cs"/>
              </a:rPr>
              <a:t>			2022-2023</a:t>
            </a:r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DF7B1-860E-8D9D-0CFF-64CFF507F0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80" y="2872899"/>
            <a:ext cx="6319381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-228600" defTabSz="9144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None/>
            </a:pPr>
            <a:r>
              <a:rPr lang="en-US" sz="3600" b="1" i="1" dirty="0">
                <a:solidFill>
                  <a:schemeClr val="tx1"/>
                </a:solidFill>
                <a:latin typeface="+mn-lt"/>
              </a:rPr>
              <a:t>The Final Stretch!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		</a:t>
            </a:r>
          </a:p>
          <a:p>
            <a:pPr marL="0" indent="0" defTabSz="914400">
              <a:buNone/>
            </a:pPr>
            <a:endParaRPr lang="en-US" sz="3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914400"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     Message from the Principals </a:t>
            </a:r>
            <a:endParaRPr lang="en-US" sz="2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914400"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Wayne Wright and Monica Marongiu                    </a:t>
            </a:r>
            <a:endParaRPr lang="en-US" sz="2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342265" lvl="1" indent="-228600" defTabSz="9144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The calendar on a table stacked on top of notebooks">
            <a:extLst>
              <a:ext uri="{FF2B5EF4-FFF2-40B4-BE49-F238E27FC236}">
                <a16:creationId xmlns:a16="http://schemas.microsoft.com/office/drawing/2014/main" id="{9ACA0CE9-AA11-09E8-82C8-63E4809A8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01" r="7946" b="-1"/>
          <a:stretch/>
        </p:blipFill>
        <p:spPr>
          <a:xfrm>
            <a:off x="7192922" y="10"/>
            <a:ext cx="499755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Picture 5" descr="Text&#10;&#10;Description automatically generated">
            <a:extLst>
              <a:ext uri="{FF2B5EF4-FFF2-40B4-BE49-F238E27FC236}">
                <a16:creationId xmlns:a16="http://schemas.microsoft.com/office/drawing/2014/main" id="{701D8596-7763-7971-0A7B-AF336DAD0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19" y="5908620"/>
            <a:ext cx="1669832" cy="5455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01C28F-0173-084E-42DA-6EC0C9260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912" y="5463769"/>
            <a:ext cx="1143000" cy="1143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3CC06E-5CED-6027-783E-492B584E9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363" y="548654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F8FF46-8639-35C4-4717-11936D025713}"/>
              </a:ext>
            </a:extLst>
          </p:cNvPr>
          <p:cNvSpPr>
            <a:spLocks noGrp="1"/>
          </p:cNvSpPr>
          <p:nvPr/>
        </p:nvSpPr>
        <p:spPr>
          <a:xfrm>
            <a:off x="808638" y="386930"/>
            <a:ext cx="9236700" cy="1188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GCSE English revision workshops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886B4-2B8E-E2E7-ABAB-F9228C657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0500" y="2389302"/>
            <a:ext cx="10392104" cy="350667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228600" defTabSz="9144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+mn-lt"/>
              <a:cs typeface="Calibri"/>
            </a:endParaRPr>
          </a:p>
          <a:p>
            <a:pPr defTabSz="914400">
              <a:spcBef>
                <a:spcPts val="940"/>
              </a:spcBef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GET FURTHER</a:t>
            </a:r>
            <a:endParaRPr lang="en-US" sz="1600" dirty="0">
              <a:solidFill>
                <a:srgbClr val="FF0000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An external GCSE English and 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maths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 provider offering 1:1 tutoring.</a:t>
            </a:r>
            <a:endParaRPr lang="en-US" sz="1600" dirty="0">
              <a:solidFill>
                <a:schemeClr val="tx1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English and math Sessions take place on 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Monday to Friday in S120 at the Clapham campus. </a:t>
            </a:r>
            <a:endParaRPr lang="en-US" sz="1600" dirty="0">
              <a:solidFill>
                <a:schemeClr val="tx1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Sessions also take place on 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Monday to Thursday in A05.07 at the Vauxhall campus and in A05.10 on Fridays.</a:t>
            </a:r>
            <a:endParaRPr lang="en-US" sz="1600" dirty="0">
              <a:solidFill>
                <a:schemeClr val="tx1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Scan the code on the right to register.</a:t>
            </a:r>
            <a:endParaRPr lang="en-US" sz="1600" dirty="0">
              <a:solidFill>
                <a:srgbClr val="FF0000"/>
              </a:solidFill>
              <a:latin typeface="+mn-lt"/>
              <a:cs typeface="Calibri"/>
            </a:endParaRPr>
          </a:p>
          <a:p>
            <a:pPr defTabSz="914400">
              <a:spcBef>
                <a:spcPts val="940"/>
              </a:spcBef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GCSE ENGLISH MAY HALF TERM WORKSHOPS</a:t>
            </a:r>
            <a:endParaRPr lang="en-US" sz="1600" dirty="0">
              <a:solidFill>
                <a:srgbClr val="FF0000"/>
              </a:solidFill>
              <a:latin typeface="+mn-lt"/>
              <a:cs typeface="Calibri"/>
            </a:endParaRPr>
          </a:p>
          <a:p>
            <a:pPr defTabSz="914400">
              <a:spcBef>
                <a:spcPts val="940"/>
              </a:spcBef>
            </a:pPr>
            <a:r>
              <a:rPr lang="en-US" sz="1600" b="1" dirty="0">
                <a:solidFill>
                  <a:schemeClr val="tx1"/>
                </a:solidFill>
                <a:latin typeface="+mn-lt"/>
              </a:rPr>
              <a:t>ENGLISH: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Tuesday 30th, Wednesday 31st, Thursday 1st and Friday 2nd June –  in A109 at the Clapham campus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defTabSz="914400">
              <a:spcBef>
                <a:spcPts val="940"/>
              </a:spcBef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/>
              </a:rPr>
              <a:t>MATHS</a:t>
            </a:r>
            <a:r>
              <a:rPr lang="en-US" sz="1600" dirty="0">
                <a:solidFill>
                  <a:schemeClr val="tx1"/>
                </a:solidFill>
                <a:latin typeface="+mn-lt"/>
                <a:cs typeface="Calibri"/>
              </a:rPr>
              <a:t>: Half-term revision, dates tbc</a:t>
            </a:r>
          </a:p>
          <a:p>
            <a:pPr defTabSz="914400">
              <a:spcBef>
                <a:spcPts val="940"/>
              </a:spcBef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GCSE ENGLISH MENTORING PROGRAMME</a:t>
            </a:r>
            <a:endParaRPr lang="en-US" sz="1600" dirty="0">
              <a:solidFill>
                <a:srgbClr val="FF0000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+mn-lt"/>
              </a:rPr>
              <a:t>Referral via English teachers only.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 For learners likely to achieve a grade 5 or more.</a:t>
            </a:r>
            <a:endParaRPr lang="en-US" sz="1600" dirty="0">
              <a:solidFill>
                <a:schemeClr val="tx1"/>
              </a:solidFill>
              <a:latin typeface="+mn-lt"/>
              <a:cs typeface="Calibri"/>
            </a:endParaRPr>
          </a:p>
          <a:p>
            <a:pPr indent="-228600" defTabSz="914400">
              <a:spcBef>
                <a:spcPts val="94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All sessions are held in 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A05.07 at the Vauxhall campus every Friday.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7" descr="Qr code&#10;&#10;Description automatically generated">
            <a:extLst>
              <a:ext uri="{FF2B5EF4-FFF2-40B4-BE49-F238E27FC236}">
                <a16:creationId xmlns:a16="http://schemas.microsoft.com/office/drawing/2014/main" id="{1FB4A339-FFFE-D37A-E212-387C3917B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043" y="4573922"/>
            <a:ext cx="1614803" cy="16393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729791-4917-270E-1914-BD6123B1ED0B}"/>
              </a:ext>
            </a:extLst>
          </p:cNvPr>
          <p:cNvSpPr txBox="1"/>
          <p:nvPr/>
        </p:nvSpPr>
        <p:spPr>
          <a:xfrm>
            <a:off x="9746869" y="4235426"/>
            <a:ext cx="1503099" cy="352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859536">
              <a:spcAft>
                <a:spcPts val="600"/>
              </a:spcAft>
            </a:pPr>
            <a:r>
              <a:rPr lang="en-US" sz="1692" b="1" kern="120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Get Further</a:t>
            </a:r>
            <a:endParaRPr lang="en-US" b="1">
              <a:cs typeface="Calibri"/>
            </a:endParaRPr>
          </a:p>
        </p:txBody>
      </p:sp>
      <p:pic>
        <p:nvPicPr>
          <p:cNvPr id="2" name="Picture 3" descr="Text&#10;&#10;Description automatically generated">
            <a:extLst>
              <a:ext uri="{FF2B5EF4-FFF2-40B4-BE49-F238E27FC236}">
                <a16:creationId xmlns:a16="http://schemas.microsoft.com/office/drawing/2014/main" id="{D932803A-AAD9-1040-5C30-27D6DCF92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1" y="193170"/>
            <a:ext cx="1647370" cy="53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FF8B60-0242-9A83-7761-873CC9E65DAF}"/>
              </a:ext>
            </a:extLst>
          </p:cNvPr>
          <p:cNvSpPr txBox="1"/>
          <p:nvPr/>
        </p:nvSpPr>
        <p:spPr>
          <a:xfrm>
            <a:off x="36143" y="4797235"/>
            <a:ext cx="12195235" cy="15365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All of the teachers, tutors and support staff at South Bank Colleges are behind you and supporting you in this final stretch. 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If you have any queries or concerns about the timetable or exams, please contact your teachers or LDCs.</a:t>
            </a: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2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C203A873-0037-A13F-2ACB-58D4E10CF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52" y="442488"/>
            <a:ext cx="5237056" cy="3719937"/>
          </a:xfrm>
          <a:prstGeom prst="rect">
            <a:avLst/>
          </a:prstGeom>
        </p:spPr>
      </p:pic>
      <p:pic>
        <p:nvPicPr>
          <p:cNvPr id="6" name="Picture 3" descr="Text&#10;&#10;Description automatically generated">
            <a:extLst>
              <a:ext uri="{FF2B5EF4-FFF2-40B4-BE49-F238E27FC236}">
                <a16:creationId xmlns:a16="http://schemas.microsoft.com/office/drawing/2014/main" id="{3DBB91F7-9793-4A8E-D07E-9D448CC0C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641" y="184082"/>
            <a:ext cx="1647370" cy="53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6B288-5488-4483-AC92-5BD44168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GCSE 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exams dates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times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arrangements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CA05E-82A0-0711-BFCA-0F7AE7FDC7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6429" y="2599509"/>
            <a:ext cx="4518608" cy="3455096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defTabSz="914400" fontAlgn="base"/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algn="ctr" defTabSz="914400"/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Exam Dates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GCSE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+mn-lt"/>
              </a:rPr>
              <a:t>Maths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 Paper 1 –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19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+mn-lt"/>
              </a:rPr>
              <a:t>th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 May 2023 </a:t>
            </a:r>
            <a:endParaRPr lang="en-US" sz="2000" b="1" i="0">
              <a:solidFill>
                <a:srgbClr val="FF0000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F5EFE"/>
                </a:solidFill>
                <a:effectLst/>
                <a:latin typeface="+mn-lt"/>
              </a:rPr>
              <a:t>GCSE English Paper 1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–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5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+mn-lt"/>
              </a:rPr>
              <a:t>th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 June 2023 </a:t>
            </a:r>
            <a:endParaRPr lang="en-US" sz="2000" b="1" i="0">
              <a:solidFill>
                <a:srgbClr val="FF0000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GCSE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+mn-lt"/>
              </a:rPr>
              <a:t>Maths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 Paper 2 –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7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+mn-lt"/>
              </a:rPr>
              <a:t>th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 June 2023 </a:t>
            </a:r>
            <a:endParaRPr lang="en-US" sz="2000" b="1" i="0">
              <a:solidFill>
                <a:srgbClr val="FF0000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F5EFE"/>
                </a:solidFill>
                <a:effectLst/>
                <a:latin typeface="+mn-lt"/>
              </a:rPr>
              <a:t>GCSE English Paper 2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–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12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+mn-lt"/>
              </a:rPr>
              <a:t>th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 June 2023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 </a:t>
            </a:r>
            <a:endParaRPr lang="en-US" sz="2000" b="1" i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GCSE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+mn-lt"/>
              </a:rPr>
              <a:t>Maths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+mn-lt"/>
              </a:rPr>
              <a:t> Paper 3 –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14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+mn-lt"/>
              </a:rPr>
              <a:t>th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+mn-lt"/>
              </a:rPr>
              <a:t> June 2023 </a:t>
            </a:r>
            <a:endParaRPr lang="en-US" sz="2000" b="1" i="0" dirty="0">
              <a:solidFill>
                <a:srgbClr val="FF0000"/>
              </a:solidFill>
              <a:effectLst/>
              <a:latin typeface="+mn-lt"/>
              <a:cs typeface="Calibri"/>
            </a:endParaRPr>
          </a:p>
          <a:p>
            <a:pPr indent="-228600" defTabSz="914400" fontAlgn="base">
              <a:buFont typeface="Arial" panose="020B0604020202020204" pitchFamily="34" charset="0"/>
              <a:buChar char="•"/>
            </a:pPr>
            <a:endParaRPr lang="en-US" sz="2000" b="0" i="0">
              <a:solidFill>
                <a:schemeClr val="tx1"/>
              </a:solidFill>
              <a:effectLst/>
              <a:latin typeface="+mn-lt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443182-F1AF-4A7C-1CEA-51AE42A85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79436"/>
              </p:ext>
            </p:extLst>
          </p:nvPr>
        </p:nvGraphicFramePr>
        <p:xfrm>
          <a:off x="310719" y="2405849"/>
          <a:ext cx="5413402" cy="382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402">
                  <a:extLst>
                    <a:ext uri="{9D8B030D-6E8A-4147-A177-3AD203B41FA5}">
                      <a16:colId xmlns:a16="http://schemas.microsoft.com/office/drawing/2014/main" val="1476490307"/>
                    </a:ext>
                  </a:extLst>
                </a:gridCol>
              </a:tblGrid>
              <a:tr h="36376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dirty="0"/>
                        <a:t>Exam are held at </a:t>
                      </a:r>
                      <a:r>
                        <a:rPr lang="en-GB" sz="3600" b="1" u="sng" dirty="0">
                          <a:solidFill>
                            <a:srgbClr val="FFFF00"/>
                          </a:solidFill>
                          <a:highlight>
                            <a:srgbClr val="2B2B2B"/>
                          </a:highlight>
                        </a:rPr>
                        <a:t>Clapham Centre</a:t>
                      </a:r>
                      <a:r>
                        <a:rPr lang="en-GB" sz="3600" b="1" dirty="0">
                          <a:solidFill>
                            <a:srgbClr val="FFFF00"/>
                          </a:solidFill>
                          <a:highlight>
                            <a:srgbClr val="2B2B2B"/>
                          </a:highlight>
                        </a:rPr>
                        <a:t>  </a:t>
                      </a:r>
                      <a:r>
                        <a:rPr lang="en-GB" sz="1600" b="0" dirty="0"/>
                        <a:t>and Nine Elms will be cancelled in the morning on these days to allow 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 staff to assist the college with invigilation and following up on absences. </a:t>
                      </a:r>
                      <a:endParaRPr lang="en-US" sz="1600" dirty="0"/>
                    </a:p>
                    <a:p>
                      <a:endParaRPr lang="en-US" sz="16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exams start at 9am and finish by 12.30pm. </a:t>
                      </a:r>
                      <a:r>
                        <a:rPr lang="en-US" sz="1600" b="1" i="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arrive at </a:t>
                      </a:r>
                      <a:r>
                        <a:rPr lang="en-US" sz="1600" b="1" i="0" u="sng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Clapham</a:t>
                      </a:r>
                      <a:r>
                        <a:rPr lang="en-US" sz="1600" b="1" i="0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Centre at 8.30am.</a:t>
                      </a:r>
                      <a:r>
                        <a:rPr lang="en-US" sz="1600" b="1" i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2000" b="1" i="0" u="non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rtl="0" fontAlgn="base"/>
                      <a:endParaRPr lang="en-US" sz="16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rtl="0" fontAlgn="base"/>
                      <a:endParaRPr lang="en-US" sz="16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ESOL Adults</a:t>
                      </a:r>
                    </a:p>
                    <a:p>
                      <a:pPr rtl="0" fontAlgn="base"/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Inclusive Learning and Alternative Provision</a:t>
                      </a:r>
                    </a:p>
                    <a:p>
                      <a:pPr rtl="0" fontAlgn="base"/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classes at the Directors’ request</a:t>
                      </a:r>
                    </a:p>
                    <a:p>
                      <a:endParaRPr lang="en-GB" sz="1400" dirty="0"/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14144861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C2AC0AA-44D6-6E8C-B7DA-D134034DA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24" y="296306"/>
            <a:ext cx="1731414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54884-5F92-8BB1-31F6-309532119524}"/>
              </a:ext>
            </a:extLst>
          </p:cNvPr>
          <p:cNvSpPr>
            <a:spLocks noGrp="1"/>
          </p:cNvSpPr>
          <p:nvPr/>
        </p:nvSpPr>
        <p:spPr>
          <a:xfrm>
            <a:off x="589560" y="856180"/>
            <a:ext cx="6116040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defTabSz="914400"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GCSE 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Exams Expectations</a:t>
            </a:r>
            <a:endParaRPr lang="en-US" sz="4400" kern="1200" dirty="0">
              <a:solidFill>
                <a:schemeClr val="tx1"/>
              </a:solidFill>
              <a:latin typeface="+mj-lt"/>
              <a:cs typeface="Calibri Ligh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8D446-0BB8-3809-5CB9-975649F7FA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1" y="2330505"/>
            <a:ext cx="6867241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We are relying on you (students) to maintain high standards right up until the very end of the year and ensure you attend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all English and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Maths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classes and workshops on offer.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Please note that not attending your exams will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jeopordise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your progression in college or university.</a:t>
            </a:r>
            <a:endParaRPr lang="en-US" sz="2800" dirty="0">
              <a:solidFill>
                <a:schemeClr val="tx1"/>
              </a:solidFill>
              <a:latin typeface="+mn-lt"/>
              <a:cs typeface="Calibri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 descr="A picture containing text, floor, indoor&#10;&#10;Description automatically generated">
            <a:extLst>
              <a:ext uri="{FF2B5EF4-FFF2-40B4-BE49-F238E27FC236}">
                <a16:creationId xmlns:a16="http://schemas.microsoft.com/office/drawing/2014/main" id="{374C06F8-E316-8142-D681-383C457A03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36" r="16133" b="-1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A picture containing text, writing implement, stationary, pencil&#10;&#10;Description automatically generated">
            <a:extLst>
              <a:ext uri="{FF2B5EF4-FFF2-40B4-BE49-F238E27FC236}">
                <a16:creationId xmlns:a16="http://schemas.microsoft.com/office/drawing/2014/main" id="{42C3E3FB-FA64-6401-AF09-163274AD25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398" b="1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  <p:pic>
        <p:nvPicPr>
          <p:cNvPr id="2" name="Picture 6" descr="Text&#10;&#10;Description automatically generated">
            <a:extLst>
              <a:ext uri="{FF2B5EF4-FFF2-40B4-BE49-F238E27FC236}">
                <a16:creationId xmlns:a16="http://schemas.microsoft.com/office/drawing/2014/main" id="{F8D58927-4E32-DF10-8EBF-B271D587B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341" y="163774"/>
            <a:ext cx="1735521" cy="51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886B4-2B8E-E2E7-ABAB-F9228C657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663" y="795432"/>
            <a:ext cx="11079332" cy="4921048"/>
          </a:xfrm>
        </p:spPr>
        <p:txBody>
          <a:bodyPr lIns="91440" tIns="45720" rIns="91440" bIns="45720" anchor="t"/>
          <a:lstStyle/>
          <a:p>
            <a:pPr marL="342900" indent="-342900">
              <a:buChar char="•"/>
            </a:pPr>
            <a:endParaRPr lang="en-US" sz="2600" dirty="0">
              <a:latin typeface="Century Gothic"/>
            </a:endParaRPr>
          </a:p>
          <a:p>
            <a:pPr marL="342900" indent="-342900">
              <a:buChar char="•"/>
            </a:pPr>
            <a:r>
              <a:rPr lang="en-US" sz="2600" dirty="0">
                <a:latin typeface="Century Gothic"/>
              </a:rPr>
              <a:t>You have worked so hard over the past one or two years and are ready to show the examiners how much you know. </a:t>
            </a:r>
            <a:endParaRPr lang="en-US" sz="2600" dirty="0"/>
          </a:p>
          <a:p>
            <a:pPr marL="342900" indent="-342900">
              <a:buChar char="•"/>
            </a:pPr>
            <a:r>
              <a:rPr lang="en-US" sz="2600" dirty="0">
                <a:latin typeface="Century Gothic"/>
              </a:rPr>
              <a:t>We are proud of all the effort you have put in and the obstacles you have overcome. </a:t>
            </a:r>
            <a:endParaRPr lang="en-US" sz="2600" dirty="0"/>
          </a:p>
          <a:p>
            <a:pPr marL="342900" indent="-342900">
              <a:buChar char="•"/>
            </a:pPr>
            <a:r>
              <a:rPr lang="en-US" sz="2600" dirty="0">
                <a:latin typeface="Century Gothic"/>
              </a:rPr>
              <a:t>We want you to have the best possible chance of succeeding in these exams and have put together a list of what we hope would be useful tips to manage the next few weeks.</a:t>
            </a:r>
          </a:p>
          <a:p>
            <a:pPr marL="342900" indent="-342900">
              <a:buChar char="•"/>
            </a:pPr>
            <a:r>
              <a:rPr lang="en-US" sz="2600" dirty="0">
                <a:latin typeface="Century Gothic"/>
              </a:rPr>
              <a:t>You will need to use the limited time left before the exams well. You will need to be </a:t>
            </a:r>
            <a:r>
              <a:rPr lang="en-US" sz="2600" dirty="0" err="1">
                <a:latin typeface="Century Gothic"/>
              </a:rPr>
              <a:t>organised</a:t>
            </a:r>
            <a:r>
              <a:rPr lang="en-US" sz="2600" dirty="0">
                <a:latin typeface="Century Gothic"/>
              </a:rPr>
              <a:t> and work hard. There are a number of simple things that you can do be as prepared as possible.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F8FF46-8639-35C4-4717-11936D025713}"/>
              </a:ext>
            </a:extLst>
          </p:cNvPr>
          <p:cNvSpPr>
            <a:spLocks noGrp="1"/>
          </p:cNvSpPr>
          <p:nvPr/>
        </p:nvSpPr>
        <p:spPr>
          <a:xfrm>
            <a:off x="736377" y="327591"/>
            <a:ext cx="10515600" cy="72073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rgbClr val="12C0EC"/>
                </a:solidFill>
                <a:latin typeface="Century Gothic"/>
              </a:rPr>
              <a:t>GCSE Exams-Advice and Tips</a:t>
            </a:r>
            <a:endParaRPr lang="en-GB" sz="3600">
              <a:solidFill>
                <a:srgbClr val="12C0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3213617-D9D5-5459-43C0-6704DC677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795" y="1357777"/>
            <a:ext cx="10980388" cy="4132007"/>
          </a:xfrm>
        </p:spPr>
        <p:txBody>
          <a:bodyPr lIns="91440" tIns="45720" rIns="91440" bIns="45720" anchor="t"/>
          <a:lstStyle/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Do not revise for more than one hour without taking a 5-10 minute break.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Hours can be easily wasted on social networks and mobile phones.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In the evenings after college, plan to revise one or two subjects for one to two hours. </a:t>
            </a:r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Leave some time for relaxation.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Plan to revise specific topics in each subject, not everything at once.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Ensure that each revision session starts by tackling the most difficult topics first.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Plan to cover each topic several times and revisit each one nearer to the exams.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Revising or studying with the TV or radio on or with loud music is not a good idea.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Quiet background music may help some students.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Reading is not enough. Making brief notes in either words or pictures will help you to remember.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Answering questions from past papers, sometimes under exam conditions is a good way to test learning. </a:t>
            </a:r>
            <a:endParaRPr lang="en-US" sz="2000"/>
          </a:p>
          <a:p>
            <a:pPr marL="285750" indent="-285750">
              <a:buChar char="•"/>
            </a:pPr>
            <a:r>
              <a:rPr lang="en-US" sz="2000" dirty="0">
                <a:latin typeface="Century Gothic"/>
                <a:cs typeface="Arial"/>
              </a:rPr>
              <a:t>Don’t leave revision to the last minute.</a:t>
            </a:r>
            <a:endParaRPr lang="en-US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EF05AD-B835-489F-D260-3DBABD3D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3600" dirty="0">
                <a:solidFill>
                  <a:srgbClr val="12C0EC"/>
                </a:solidFill>
                <a:latin typeface="Century Gothic"/>
              </a:rPr>
              <a:t>Revision Tips</a:t>
            </a:r>
            <a:endParaRPr lang="en-US" sz="3600">
              <a:solidFill>
                <a:srgbClr val="12C0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D6623-E89D-BEE0-9E6A-1A433E7A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08" y="-5060"/>
            <a:ext cx="6630923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100" dirty="0">
                <a:solidFill>
                  <a:schemeClr val="tx1"/>
                </a:solidFill>
                <a:latin typeface="+mj-lt"/>
              </a:rPr>
              <a:t>Manage stress and focus on your wellbeing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0A85-5F7A-09D7-35D5-AD74738FA0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1942" y="3053919"/>
            <a:ext cx="6913438" cy="21468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Eat well 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 and try to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exercise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Find a balance between college work and leisure time </a:t>
            </a:r>
          </a:p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Speak to your doctor if your anxiety gets out of control </a:t>
            </a:r>
          </a:p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Think about your use of social media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Talk to someone ( a friend/ relative / college staff) if you are struggling to manage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Use some of the mindful apps or the strategies on the NHS website or Young Minds website.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0" defTabSz="914400">
              <a:buNone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Some recommended free apps to help you relax/meditate and cope with anxiety: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Headspace: https://</a:t>
            </a:r>
            <a:r>
              <a:rPr lang="en-US" sz="1200" dirty="0">
                <a:solidFill>
                  <a:schemeClr val="tx1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www.headspace.com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/ 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/>
                </a:solidFill>
                <a:latin typeface="+mn-lt"/>
              </a:rPr>
              <a:t>Daylio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http://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daylio.webflow.io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/ 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Calm Harm: </a:t>
            </a:r>
            <a:r>
              <a:rPr lang="en-US" sz="1200" dirty="0">
                <a:solidFill>
                  <a:schemeClr val="tx1"/>
                </a:solidFill>
                <a:latin typeface="+mn-lt"/>
                <a:hlinkClick r:id="rId4"/>
              </a:rPr>
              <a:t>https://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  <a:hlinkClick r:id="rId4"/>
              </a:rPr>
              <a:t>calmharm.co.uk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Online counselling (16 – 25 year olds) –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  <a:hlinkClick r:id="rId5"/>
              </a:rPr>
              <a:t>www.kooth.com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sz="12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Helplines &amp; support – 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  <a:hlinkClick r:id="rId6"/>
              </a:rPr>
              <a:t>www.mind.org.uk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 </a:t>
            </a:r>
          </a:p>
          <a:p>
            <a:pPr marL="0" indent="-228600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Stress &amp; anxiety apps – 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  <a:hlinkClick r:id="rId7"/>
              </a:rPr>
              <a:t>www.verywellmind.com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Arial"/>
              </a:rPr>
              <a:t> </a:t>
            </a:r>
          </a:p>
          <a:p>
            <a:pPr marL="0" indent="0" defTabSz="914400">
              <a:buNone/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Text&#10;&#10;Description automatically generated">
            <a:extLst>
              <a:ext uri="{FF2B5EF4-FFF2-40B4-BE49-F238E27FC236}">
                <a16:creationId xmlns:a16="http://schemas.microsoft.com/office/drawing/2014/main" id="{5D8657F8-8FEC-1390-0B17-779DD9A741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757" y="5974311"/>
            <a:ext cx="1577866" cy="5061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78F82B-1EEC-D0C6-B655-6F7F9E5599C2}"/>
              </a:ext>
            </a:extLst>
          </p:cNvPr>
          <p:cNvSpPr/>
          <p:nvPr/>
        </p:nvSpPr>
        <p:spPr>
          <a:xfrm>
            <a:off x="7448549" y="2106070"/>
            <a:ext cx="4430281" cy="3568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FREE COUNSELLING SESSIONS: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Some counselling session on how to manage anxiety are being organised and details will be sent to you soon.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3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38A74-3289-8F49-902C-8EB66066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Tips for the exam days</a:t>
            </a:r>
          </a:p>
        </p:txBody>
      </p:sp>
      <p:sp>
        <p:nvSpPr>
          <p:cNvPr id="31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E240C-A618-1160-1F14-E8C68C5304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Following the tips below will help you to feel more in control and less anxious on exam days.</a:t>
            </a:r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Get to bed at a sensible time, no later than 11pm. Late night revision is often counter-productive, students need sleep to re-set and be alert for exams</a:t>
            </a:r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Ensure you eat breakfast. Your brains need energy to function properly, however consuming energy drinks prior to exams is not advisable.</a:t>
            </a:r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+mn-lt"/>
              </a:rPr>
              <a:t>There’s no such thing as a free lunch but there will be a Free Breakfast! Breakfast will be available in the Hall from 8.15 on each day when there is a morning exam. Teachers will deliver last minute tips and reminders while students tuck in! </a:t>
            </a:r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Do not try to cram the whole syllabus just prior to the exam.  Look at a couple of key pieces of information and remind yourself of the structure of the exam.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9E71880B-88FC-327E-2E48-DF9E18EFA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19" y="5948034"/>
            <a:ext cx="1735521" cy="51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5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996327-1D7B-CB97-4334-CD0DB95B108E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GCSE exams expectations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B9ED11FD-0AE2-2EBC-0B56-F07E529CF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52939"/>
            <a:ext cx="10515600" cy="48240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-228600" defTabSz="9144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Please remember that exams will take place at </a:t>
            </a: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Clapham Common Centre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 even though you might be studying at the Nine Elms Campus.  Exams start at 9.00. Please arrive at 8.30 and no later than 8.45.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Bring a black pen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Students must ensure that they arrive for each examination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on time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with the correct equipment; your teachers will tell you what you need to bring.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All GCSE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maths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students should bring a scientific calculator for papers 2 and 3 (7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and 14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June)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We expect all students to observe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exam conditions.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Mobile phones and wrist watched must be placed in your bags which will be collected on arrival. Please switch off your mobiles before putting in in your bag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Any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poor 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behaviour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(e.g. talking, etc.) will be dealt with appropriately.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4" name="Picture 34" descr="Text&#10;&#10;Description automatically generated">
            <a:extLst>
              <a:ext uri="{FF2B5EF4-FFF2-40B4-BE49-F238E27FC236}">
                <a16:creationId xmlns:a16="http://schemas.microsoft.com/office/drawing/2014/main" id="{D057F3CB-324A-BCA3-D65B-BAC18FC83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05" y="6026862"/>
            <a:ext cx="1525314" cy="47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8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996327-1D7B-CB97-4334-CD0DB95B108E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GCSE revision sites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9E4DC-5CFC-EC2C-3D92-92D222062633}"/>
              </a:ext>
            </a:extLst>
          </p:cNvPr>
          <p:cNvSpPr txBox="1"/>
          <p:nvPr/>
        </p:nvSpPr>
        <p:spPr>
          <a:xfrm>
            <a:off x="838200" y="1491449"/>
            <a:ext cx="10515600" cy="46855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GCSE Pod </a:t>
            </a:r>
            <a:r>
              <a:rPr lang="en-US" dirty="0"/>
              <a:t>–</a:t>
            </a:r>
            <a:r>
              <a:rPr lang="en-US" b="1" dirty="0"/>
              <a:t> </a:t>
            </a:r>
            <a:r>
              <a:rPr lang="en-US" dirty="0"/>
              <a:t>a self-marking assignment platform with a range of GCSE English Language podcasts </a:t>
            </a:r>
            <a:r>
              <a:rPr lang="en-US" dirty="0">
                <a:hlinkClick r:id="rId2"/>
              </a:rPr>
              <a:t>https://www.gcsepod.com</a:t>
            </a:r>
            <a:r>
              <a:rPr lang="en-US" dirty="0"/>
              <a:t>​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Seneca Learning</a:t>
            </a:r>
            <a:r>
              <a:rPr lang="en-US" dirty="0"/>
              <a:t> – range of assignments to help consolidate learning </a:t>
            </a:r>
            <a:r>
              <a:rPr lang="en-US" dirty="0">
                <a:hlinkClick r:id="rId3"/>
              </a:rPr>
              <a:t>https://senecalearning.com/en-GB/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Mr</a:t>
            </a:r>
            <a:r>
              <a:rPr lang="en-US" dirty="0"/>
              <a:t> </a:t>
            </a:r>
            <a:r>
              <a:rPr lang="en-US" dirty="0" err="1"/>
              <a:t>Bruff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Mr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Bruff</a:t>
            </a:r>
            <a:r>
              <a:rPr lang="en-US" dirty="0">
                <a:hlinkClick r:id="rId4"/>
              </a:rPr>
              <a:t> - YouTube</a:t>
            </a:r>
            <a:r>
              <a:rPr lang="en-US" dirty="0"/>
              <a:t>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Mr</a:t>
            </a:r>
            <a:r>
              <a:rPr lang="en-US" dirty="0"/>
              <a:t> English Everything </a:t>
            </a:r>
            <a:r>
              <a:rPr lang="en-US" dirty="0" err="1">
                <a:hlinkClick r:id="rId5"/>
              </a:rPr>
              <a:t>Mr</a:t>
            </a:r>
            <a:r>
              <a:rPr lang="en-US" dirty="0">
                <a:hlinkClick r:id="rId5"/>
              </a:rPr>
              <a:t> Everything English - YouTube</a:t>
            </a:r>
            <a:r>
              <a:rPr lang="en-US" dirty="0"/>
              <a:t>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Bitesize bbc.co.uk/</a:t>
            </a:r>
            <a:r>
              <a:rPr lang="en-US" dirty="0">
                <a:hlinkClick r:id="rId6"/>
              </a:rPr>
              <a:t>bitesize</a:t>
            </a:r>
            <a:r>
              <a:rPr lang="en-US" dirty="0"/>
              <a:t>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Get revising </a:t>
            </a:r>
            <a:r>
              <a:rPr lang="en-US" dirty="0">
                <a:hlinkClick r:id="rId7"/>
              </a:rPr>
              <a:t>getrevising.co.uk</a:t>
            </a:r>
            <a:r>
              <a:rPr lang="en-US" dirty="0"/>
              <a:t> 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S-cool </a:t>
            </a:r>
            <a:r>
              <a:rPr lang="en-US" dirty="0">
                <a:hlinkClick r:id="rId8"/>
              </a:rPr>
              <a:t>s-cool.co.uk</a:t>
            </a:r>
            <a:r>
              <a:rPr lang="en-US" dirty="0"/>
              <a:t> 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Revision world </a:t>
            </a:r>
            <a:r>
              <a:rPr lang="en-US" dirty="0">
                <a:hlinkClick r:id="rId9"/>
              </a:rPr>
              <a:t>revisionworld.co.uk</a:t>
            </a:r>
            <a:r>
              <a:rPr lang="en-US" dirty="0"/>
              <a:t> ​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Study Maths.co.uk </a:t>
            </a:r>
            <a:r>
              <a:rPr lang="en-US" dirty="0">
                <a:hlinkClick r:id="rId10"/>
              </a:rPr>
              <a:t>studymaths.co.uk</a:t>
            </a:r>
            <a:endParaRPr lang="en-US" dirty="0"/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sng" dirty="0">
                <a:effectLst/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Maths Genie Learn GCSE Maths for Free</a:t>
            </a:r>
            <a:r>
              <a:rPr lang="en-US" b="0" i="0" dirty="0">
                <a:effectLst/>
                <a:latin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sng" dirty="0" err="1">
                <a:effectLst/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Corbettmaths</a:t>
            </a:r>
            <a:r>
              <a:rPr lang="en-US" b="0" i="0" u="sng" dirty="0">
                <a:effectLst/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– Videos, worksheets, 5-a-day and much more</a:t>
            </a:r>
            <a:r>
              <a:rPr lang="en-US" b="0" i="0" dirty="0">
                <a:effectLst/>
                <a:latin typeface="Calibri" panose="020F0502020204030204" pitchFamily="34" charset="0"/>
              </a:rPr>
              <a:t> </a:t>
            </a:r>
            <a:endParaRPr lang="en-US" dirty="0"/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59E3016B-DCDE-8B04-1B6E-C4D76C8DD34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8891" y="6047205"/>
            <a:ext cx="1647370" cy="53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0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C_Slide_Template" id="{F4E0D5A7-9F05-5840-BC1A-0B6FE72487E4}" vid="{34494A9D-FCA2-914F-BF0E-FBCBC6604336}"/>
    </a:ext>
  </a:extLst>
</a:theme>
</file>

<file path=ppt/theme/theme1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9156199-7fa0-44a6-b393-2a3505b3637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65E3D4E917874DA98A717C7B34699C" ma:contentTypeVersion="14" ma:contentTypeDescription="Create a new document." ma:contentTypeScope="" ma:versionID="2f493acb5992754139c9e3a6238f2c09">
  <xsd:schema xmlns:xsd="http://www.w3.org/2001/XMLSchema" xmlns:xs="http://www.w3.org/2001/XMLSchema" xmlns:p="http://schemas.microsoft.com/office/2006/metadata/properties" xmlns:ns3="a9156199-7fa0-44a6-b393-2a3505b36373" xmlns:ns4="7dd250d3-d1b4-4f37-9fc1-6027d432330f" targetNamespace="http://schemas.microsoft.com/office/2006/metadata/properties" ma:root="true" ma:fieldsID="8ce25bda9ab2bc1c8df1783844379ade" ns3:_="" ns4:_="">
    <xsd:import namespace="a9156199-7fa0-44a6-b393-2a3505b36373"/>
    <xsd:import namespace="7dd250d3-d1b4-4f37-9fc1-6027d43233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6199-7fa0-44a6-b393-2a3505b36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250d3-d1b4-4f37-9fc1-6027d4323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541742-141B-430C-A575-4F8A0E08612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dd250d3-d1b4-4f37-9fc1-6027d432330f"/>
    <ds:schemaRef ds:uri="a9156199-7fa0-44a6-b393-2a3505b3637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59FC82-86E2-4F90-B05D-6ED2078DF1D1}">
  <ds:schemaRefs>
    <ds:schemaRef ds:uri="7dd250d3-d1b4-4f37-9fc1-6027d432330f"/>
    <ds:schemaRef ds:uri="a9156199-7fa0-44a6-b393-2a3505b363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1A91456-71AC-4A1F-8CA3-17D1C3133C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1317</Words>
  <Application>Microsoft Office PowerPoint</Application>
  <PresentationFormat>Widescreen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System Font Regular</vt:lpstr>
      <vt:lpstr>Custom Design</vt:lpstr>
      <vt:lpstr>1_Custom Design</vt:lpstr>
      <vt:lpstr>5_Custom Design</vt:lpstr>
      <vt:lpstr>12_Custom Design</vt:lpstr>
      <vt:lpstr>11_Custom Design</vt:lpstr>
      <vt:lpstr>13_Custom Design</vt:lpstr>
      <vt:lpstr>3_Custom Design</vt:lpstr>
      <vt:lpstr>6_Custom Design</vt:lpstr>
      <vt:lpstr>7_Custom Design</vt:lpstr>
      <vt:lpstr>4_Custom Design</vt:lpstr>
      <vt:lpstr>Custom Design</vt:lpstr>
      <vt:lpstr>8_Custom Design</vt:lpstr>
      <vt:lpstr>PowerPoint Presentation</vt:lpstr>
      <vt:lpstr>GCSE exams dates/times and arrangements</vt:lpstr>
      <vt:lpstr>PowerPoint Presentation</vt:lpstr>
      <vt:lpstr>PowerPoint Presentation</vt:lpstr>
      <vt:lpstr>Revision Tips</vt:lpstr>
      <vt:lpstr>Manage stress and focus on your wellbeing</vt:lpstr>
      <vt:lpstr>Tips for the exam days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Butler</dc:creator>
  <cp:lastModifiedBy>Chris Roberts</cp:lastModifiedBy>
  <cp:revision>551</cp:revision>
  <cp:lastPrinted>2022-04-21T07:56:25Z</cp:lastPrinted>
  <dcterms:created xsi:type="dcterms:W3CDTF">2018-04-23T10:40:11Z</dcterms:created>
  <dcterms:modified xsi:type="dcterms:W3CDTF">2023-04-28T13:19:20Z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0x0101004665E3D4E917874DA98A717C7B34699C</vt:lpwstr>
  </property>
</Properties>
</file>